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rawings/legacyDiagramText8.bin" ContentType="application/vnd.ms-office.legacyDiagramText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rawings/legacyDiagramText4.bin" ContentType="application/vnd.ms-office.legacyDiagramTex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rawings/legacyDiagramText2.bin" ContentType="application/vnd.ms-office.legacyDiagramTex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rawings/legacyDiagramText7.bin" ContentType="application/vnd.ms-office.legacyDiagramText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rawings/legacyDiagramText5.bin" ContentType="application/vnd.ms-office.legacyDiagramText"/>
  <Override PartName="/ppt/legacyDocTextInfo.bin" ContentType="application/vnd.ms-office.legacyDocTextInfo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rawings/legacyDiagramText1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rawings/legacyDiagramText6.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4" r:id="rId2"/>
    <p:sldId id="265" r:id="rId3"/>
    <p:sldId id="306" r:id="rId4"/>
    <p:sldId id="289" r:id="rId5"/>
    <p:sldId id="256" r:id="rId6"/>
    <p:sldId id="301" r:id="rId7"/>
    <p:sldId id="308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264" r:id="rId22"/>
    <p:sldId id="257" r:id="rId23"/>
    <p:sldId id="258" r:id="rId24"/>
    <p:sldId id="259" r:id="rId25"/>
    <p:sldId id="260" r:id="rId26"/>
    <p:sldId id="261" r:id="rId27"/>
    <p:sldId id="262" r:id="rId28"/>
    <p:sldId id="310" r:id="rId29"/>
    <p:sldId id="309" r:id="rId30"/>
    <p:sldId id="315" r:id="rId31"/>
    <p:sldId id="312" r:id="rId32"/>
    <p:sldId id="313" r:id="rId33"/>
    <p:sldId id="322" r:id="rId34"/>
    <p:sldId id="302" r:id="rId35"/>
    <p:sldId id="305" r:id="rId36"/>
    <p:sldId id="282" r:id="rId37"/>
    <p:sldId id="307" r:id="rId38"/>
    <p:sldId id="314" r:id="rId39"/>
    <p:sldId id="317" r:id="rId40"/>
    <p:sldId id="318" r:id="rId41"/>
    <p:sldId id="320" r:id="rId42"/>
    <p:sldId id="316" r:id="rId43"/>
    <p:sldId id="319" r:id="rId44"/>
    <p:sldId id="321" r:id="rId45"/>
    <p:sldId id="303" r:id="rId46"/>
    <p:sldId id="323" r:id="rId4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31" autoAdjust="0"/>
    <p:restoredTop sz="94646" autoAdjust="0"/>
  </p:normalViewPr>
  <p:slideViewPr>
    <p:cSldViewPr>
      <p:cViewPr>
        <p:scale>
          <a:sx n="100" d="100"/>
          <a:sy n="100" d="100"/>
        </p:scale>
        <p:origin x="204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4" Type="http://schemas.microsoft.com/office/2006/relationships/legacyDiagramText" Target="legacyDiagramText8.bin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048582-C932-4F23-9F1D-11EE27AD632E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C323-D4E6-4C28-8DF1-D42B94C4C727}" type="datetimeFigureOut">
              <a:rPr lang="de-DE" smtClean="0"/>
              <a:t>09.03.2008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FD46-685C-495D-B31F-E9A18A5C8AA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FD46-685C-495D-B31F-E9A18A5C8AAE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8D8AC-62C2-4D59-9685-646F21A7B46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8C7E6-E424-4EA3-BFC9-AF3F71766DF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7B5D3-718D-494C-AA91-672017651D2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B5CF6C-9D37-4D65-9D3B-FC0E04D5ED5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394D5-2202-4C1E-8198-5A3338241A9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5DE3E-E7B4-40D1-ACC3-F3E130A4347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2AAC3-6C2F-4770-87F6-22D74B1140E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D1322-91BD-4822-AE3E-94DDA96438F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4D832-6CF6-4BEA-8C9B-99D01D770F0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8D2F4-FBB4-452E-B6DB-D56F91EECBA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822CB-9B02-49F3-AC93-F547D6E8913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8501E-5DC0-47A4-B8E1-8B14555E9E6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59B9F7-E275-4C62-BB82-1A6DA001ECA6}" type="slidenum">
              <a:rPr lang="de-DE"/>
              <a:pPr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file:///C:\Dokumente%20und%20Einstellungen\Silke%20Kortemme\Desktop\pr&#228;se%20film1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file:///C:\Dokumente%20und%20Einstellungen\Silke%20Kortemme\Desktop\pr&#228;se%20film1.av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ICT05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600">
                <a:solidFill>
                  <a:schemeClr val="accent2"/>
                </a:solidFill>
                <a:latin typeface="Arial" charset="0"/>
              </a:rPr>
              <a:t>Herzlich Willkommen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55650" y="4581525"/>
            <a:ext cx="27368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1925" name="Picture 5" descr="Bild 00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5805488"/>
            <a:ext cx="1006475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181475" y="1412875"/>
            <a:ext cx="489743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Arial" charset="0"/>
              </a:rPr>
              <a:t>Viele französische Wörter kennt ihr schon oder könnt sie aus dem Deutschen oder dem Englischen herleiten, </a:t>
            </a:r>
          </a:p>
          <a:p>
            <a:pPr>
              <a:spcBef>
                <a:spcPct val="50000"/>
              </a:spcBef>
            </a:pPr>
            <a:r>
              <a:rPr lang="de-DE" b="1">
                <a:latin typeface="Arial" charset="0"/>
              </a:rPr>
              <a:t>wie z.B.	</a:t>
            </a:r>
          </a:p>
          <a:p>
            <a:pPr>
              <a:spcBef>
                <a:spcPct val="50000"/>
              </a:spcBef>
            </a:pPr>
            <a:r>
              <a:rPr lang="de-DE" b="1">
                <a:latin typeface="Arial" charset="0"/>
              </a:rPr>
              <a:t>le contrôle – die Kontrolle oder	changer – to change!</a:t>
            </a:r>
          </a:p>
          <a:p>
            <a:pPr>
              <a:spcBef>
                <a:spcPct val="50000"/>
              </a:spcBef>
            </a:pPr>
            <a:endParaRPr lang="de-DE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484313"/>
            <a:ext cx="965200" cy="345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3527425" y="3429000"/>
            <a:ext cx="2124075" cy="1871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7812088" y="4581525"/>
            <a:ext cx="944562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?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5391150" y="5229225"/>
            <a:ext cx="226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Der Eiffelturm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  <p:bldP spid="110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pic>
        <p:nvPicPr>
          <p:cNvPr id="111619" name="Picture 3" descr="metzingsche mühl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268413"/>
            <a:ext cx="4568825" cy="3324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124325" y="4868863"/>
            <a:ext cx="496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Die Metzingsche Mühle in Peine-Stederdorf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pic>
        <p:nvPicPr>
          <p:cNvPr id="112643" name="Picture 3" descr="paris_eiffeltu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268413"/>
            <a:ext cx="4464050" cy="2952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284663" y="4581525"/>
            <a:ext cx="45354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Arial" charset="0"/>
              </a:rPr>
              <a:t>Der Eiffelturm steht zwar nach wie vor in Paris, aber auch in Peine macht es Spaß, Französisch zu lernen und zu sprechen!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284663" y="4508500"/>
            <a:ext cx="46085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Ganz besonders viel Spaß macht das am Gymnasium am Silberkamp!</a:t>
            </a:r>
          </a:p>
        </p:txBody>
      </p:sp>
      <p:pic>
        <p:nvPicPr>
          <p:cNvPr id="113668" name="Picture 4" descr="GaS Gebäude von vor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692150"/>
            <a:ext cx="4656138" cy="3495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067175" y="182563"/>
            <a:ext cx="4859338" cy="6188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Arial" charset="0"/>
              </a:rPr>
              <a:t>An unserer Schule gibt 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latin typeface="Arial" charset="0"/>
              </a:rPr>
              <a:t> 10 Lehrerinnen/ Lehrer und eine      Referendarin, die Französisch  unterrichten.</a:t>
            </a:r>
          </a:p>
          <a:p>
            <a:pPr>
              <a:spcBef>
                <a:spcPct val="50000"/>
              </a:spcBef>
            </a:pPr>
            <a:r>
              <a:rPr lang="de-DE" sz="2000">
                <a:latin typeface="Arial" charset="0"/>
              </a:rPr>
              <a:t>Davon unterrichten zwei außerdem Spanisch bzw. Italienisch, zwei weitere romanische Sprachen, die man besonders leicht erlernt, wenn man schon Französisch kann.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latin typeface="Arial" charset="0"/>
              </a:rPr>
              <a:t> regelmäßig Kurse, die auf die Abschlüsse des DELF vorbereiten, ein Zertifikat, mit dem man seine Französisch-Kenntnisse nachweisen kann.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latin typeface="Arial" charset="0"/>
              </a:rPr>
              <a:t> seit fast 20 Jahren einen intensiven Schüleraustausch mit unserer Partnerschule in Frankreich, dem Collège Rostand in Evreux in der Normandie.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pic>
        <p:nvPicPr>
          <p:cNvPr id="115715" name="Picture 3" descr="Evreux 000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76250"/>
            <a:ext cx="4897437" cy="3671888"/>
          </a:xfrm>
          <a:prstGeom prst="rect">
            <a:avLst/>
          </a:prstGeom>
          <a:noFill/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140200" y="4437063"/>
            <a:ext cx="4679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Arial" charset="0"/>
              </a:rPr>
              <a:t>In Evreux kann man dann endlich überprüfen, ob man auch in der Schulmensa isst wie Gott in Frankreich…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140200" y="908050"/>
            <a:ext cx="4608513" cy="420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Arial" charset="0"/>
              </a:rPr>
              <a:t>Weitere gute Gründe, Französisch zu lernen: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latin typeface="Arial" charset="0"/>
              </a:rPr>
              <a:t>Deutschland und Frankreich sind für das Partnerland der mit Abstand wichtigste Handelspartner.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latin typeface="Arial" charset="0"/>
              </a:rPr>
              <a:t>Mit Französisch erwirbt man eine wichtige Zusatzqualifikation für viele Berufe.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2000">
                <a:latin typeface="Arial" charset="0"/>
              </a:rPr>
              <a:t>Zur Frankophonie, der Gemeinschaft der französisch-sprachigen Länder gehören 55 Staaten, das sind etwa </a:t>
            </a:r>
            <a:br>
              <a:rPr lang="de-DE" sz="2000">
                <a:latin typeface="Arial" charset="0"/>
              </a:rPr>
            </a:br>
            <a:r>
              <a:rPr lang="de-DE" sz="2000">
                <a:latin typeface="Arial" charset="0"/>
              </a:rPr>
              <a:t>131 Mio. Menschen.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pic>
        <p:nvPicPr>
          <p:cNvPr id="117763" name="Picture 3" descr="we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987675" y="476250"/>
            <a:ext cx="5545138" cy="180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Arial" charset="0"/>
              </a:rPr>
              <a:t>Genug der Informationen! </a:t>
            </a:r>
          </a:p>
          <a:p>
            <a:pPr>
              <a:spcBef>
                <a:spcPct val="50000"/>
              </a:spcBef>
            </a:pPr>
            <a:r>
              <a:rPr lang="de-DE" b="1">
                <a:latin typeface="Arial" charset="0"/>
              </a:rPr>
              <a:t>Vorhang auf für die Klasse 7!</a:t>
            </a:r>
          </a:p>
          <a:p>
            <a:pPr>
              <a:spcBef>
                <a:spcPct val="50000"/>
              </a:spcBef>
            </a:pPr>
            <a:r>
              <a:rPr lang="de-DE" b="1">
                <a:latin typeface="Arial" charset="0"/>
              </a:rPr>
              <a:t>Viel Spaß und…</a:t>
            </a:r>
          </a:p>
        </p:txBody>
      </p:sp>
      <p:sp>
        <p:nvSpPr>
          <p:cNvPr id="118788" name="WordArt 4"/>
          <p:cNvSpPr>
            <a:spLocks noChangeArrowheads="1" noChangeShapeType="1" noTextEdit="1"/>
          </p:cNvSpPr>
          <p:nvPr/>
        </p:nvSpPr>
        <p:spPr bwMode="auto">
          <a:xfrm>
            <a:off x="4356100" y="2790825"/>
            <a:ext cx="4392613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A bientôt!</a:t>
            </a:r>
          </a:p>
        </p:txBody>
      </p:sp>
      <p:sp>
        <p:nvSpPr>
          <p:cNvPr id="118789" name="WordArt 5"/>
          <p:cNvSpPr>
            <a:spLocks noChangeArrowheads="1" noChangeShapeType="1" noTextEdit="1"/>
          </p:cNvSpPr>
          <p:nvPr/>
        </p:nvSpPr>
        <p:spPr bwMode="auto">
          <a:xfrm>
            <a:off x="5148263" y="465296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Bis bald!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>
                <a:solidFill>
                  <a:schemeClr val="bg2"/>
                </a:solidFill>
              </a:rPr>
              <a:t>Info für Eltern der Klassen 5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de-DE" sz="2800"/>
          </a:p>
          <a:p>
            <a:pPr>
              <a:lnSpc>
                <a:spcPct val="80000"/>
              </a:lnSpc>
            </a:pPr>
            <a:endParaRPr lang="de-DE" sz="2800"/>
          </a:p>
          <a:p>
            <a:pPr>
              <a:lnSpc>
                <a:spcPct val="80000"/>
              </a:lnSpc>
            </a:pPr>
            <a:endParaRPr lang="de-DE" sz="2800"/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Kurzer Rückblick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Die Wahl der 2. Fremdsprache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Stundentafel Sek. I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Ganztagsbereich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Termine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Fragen und Anregungen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800">
              <a:solidFill>
                <a:schemeClr val="bg2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762375" y="241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14341" name="Picture 5" descr="FARBE_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"/>
            <a:ext cx="161925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Latein als 2.Fremdsprache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3 FRAGEN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 Ist Latein nicht eine </a:t>
            </a:r>
            <a:r>
              <a:rPr lang="de-DE" u="sng">
                <a:solidFill>
                  <a:schemeClr val="bg2"/>
                </a:solidFill>
              </a:rPr>
              <a:t>tote</a:t>
            </a:r>
            <a:r>
              <a:rPr lang="de-DE">
                <a:solidFill>
                  <a:schemeClr val="bg2"/>
                </a:solidFill>
              </a:rPr>
              <a:t> Sprache??</a:t>
            </a:r>
          </a:p>
          <a:p>
            <a:r>
              <a:rPr lang="de-DE" u="sng">
                <a:solidFill>
                  <a:schemeClr val="bg2"/>
                </a:solidFill>
              </a:rPr>
              <a:t> Wozu</a:t>
            </a:r>
            <a:r>
              <a:rPr lang="de-DE">
                <a:solidFill>
                  <a:schemeClr val="bg2"/>
                </a:solidFill>
              </a:rPr>
              <a:t> brauche ich heute noch Latein ?</a:t>
            </a:r>
          </a:p>
          <a:p>
            <a:r>
              <a:rPr lang="de-DE" u="sng">
                <a:solidFill>
                  <a:schemeClr val="bg2"/>
                </a:solidFill>
              </a:rPr>
              <a:t> Was</a:t>
            </a:r>
            <a:r>
              <a:rPr lang="de-DE">
                <a:solidFill>
                  <a:schemeClr val="bg2"/>
                </a:solidFill>
              </a:rPr>
              <a:t> muss ich </a:t>
            </a:r>
            <a:r>
              <a:rPr lang="de-DE" u="sng">
                <a:solidFill>
                  <a:schemeClr val="bg2"/>
                </a:solidFill>
              </a:rPr>
              <a:t>können </a:t>
            </a:r>
            <a:r>
              <a:rPr lang="de-DE">
                <a:solidFill>
                  <a:schemeClr val="bg2"/>
                </a:solidFill>
              </a:rPr>
              <a:t>?</a:t>
            </a:r>
          </a:p>
          <a:p>
            <a:pPr>
              <a:buFontTx/>
              <a:buNone/>
            </a:pPr>
            <a:endParaRPr lang="de-DE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Latein ist keine tote Sprache !!!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>
                <a:solidFill>
                  <a:schemeClr val="bg2"/>
                </a:solidFill>
              </a:rPr>
              <a:t>12 neue,moderne Lehrbücher  in den letzten fünf Jahren; unser Buch: 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>
                <a:solidFill>
                  <a:schemeClr val="hlink"/>
                </a:solidFill>
              </a:rPr>
              <a:t>                                         FELIX</a:t>
            </a:r>
            <a:r>
              <a:rPr lang="de-DE">
                <a:solidFill>
                  <a:schemeClr val="bg2"/>
                </a:solidFill>
              </a:rPr>
              <a:t>   </a:t>
            </a:r>
          </a:p>
          <a:p>
            <a:pPr>
              <a:lnSpc>
                <a:spcPct val="90000"/>
              </a:lnSpc>
            </a:pPr>
            <a:endParaRPr lang="de-DE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2"/>
                </a:solidFill>
              </a:rPr>
              <a:t>Viele Fremd- und Lehnwörter stammen aus dem Lateinischen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2"/>
                </a:solidFill>
              </a:rPr>
              <a:t>Latein ist </a:t>
            </a:r>
            <a:r>
              <a:rPr lang="de-DE" u="sng">
                <a:solidFill>
                  <a:schemeClr val="bg2"/>
                </a:solidFill>
              </a:rPr>
              <a:t>die</a:t>
            </a:r>
            <a:r>
              <a:rPr lang="de-DE">
                <a:solidFill>
                  <a:schemeClr val="bg2"/>
                </a:solidFill>
              </a:rPr>
              <a:t> Basissprache Europas</a:t>
            </a:r>
          </a:p>
        </p:txBody>
      </p:sp>
      <p:pic>
        <p:nvPicPr>
          <p:cNvPr id="4102" name="Picture 6" descr="c5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590800"/>
            <a:ext cx="1600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de-DE" u="sng">
                <a:solidFill>
                  <a:schemeClr val="bg2"/>
                </a:solidFill>
              </a:rPr>
              <a:t>Wozu</a:t>
            </a:r>
            <a:r>
              <a:rPr lang="de-DE" u="sng"/>
              <a:t> </a:t>
            </a:r>
            <a:r>
              <a:rPr lang="de-DE">
                <a:solidFill>
                  <a:schemeClr val="bg2"/>
                </a:solidFill>
              </a:rPr>
              <a:t>brauche ich Latein???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Latein schult das Denkvermögen</a:t>
            </a:r>
          </a:p>
          <a:p>
            <a:r>
              <a:rPr lang="de-DE">
                <a:solidFill>
                  <a:schemeClr val="bg2"/>
                </a:solidFill>
              </a:rPr>
              <a:t>Latein schult die muttersprachliche Kompetenz</a:t>
            </a:r>
          </a:p>
          <a:p>
            <a:r>
              <a:rPr lang="de-DE">
                <a:solidFill>
                  <a:schemeClr val="bg2"/>
                </a:solidFill>
              </a:rPr>
              <a:t>Latein als Zugangsvoraussetzung für viele Studiengänge (mit zunehmender Tendenz)</a:t>
            </a:r>
          </a:p>
          <a:p>
            <a:r>
              <a:rPr lang="de-DE">
                <a:solidFill>
                  <a:schemeClr val="bg2"/>
                </a:solidFill>
              </a:rPr>
              <a:t>Wer sich mit anderen Welten beschäftigt, versteht die Gegenwart besser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Was muss ich können?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Fähigkeit, logisch zu denken</a:t>
            </a:r>
          </a:p>
          <a:p>
            <a:r>
              <a:rPr lang="de-DE">
                <a:solidFill>
                  <a:schemeClr val="bg2"/>
                </a:solidFill>
              </a:rPr>
              <a:t>Geduld und Durchhaltevermögen</a:t>
            </a:r>
          </a:p>
          <a:p>
            <a:r>
              <a:rPr lang="de-DE">
                <a:solidFill>
                  <a:schemeClr val="bg2"/>
                </a:solidFill>
              </a:rPr>
              <a:t>Vokabeln und Grammatik</a:t>
            </a:r>
          </a:p>
          <a:p>
            <a:r>
              <a:rPr lang="de-DE">
                <a:solidFill>
                  <a:schemeClr val="bg2"/>
                </a:solidFill>
              </a:rPr>
              <a:t>Keine Schwierigkeiten mit der Aussprache</a:t>
            </a:r>
          </a:p>
          <a:p>
            <a:pPr>
              <a:buFontTx/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Wichtige Internet-Adressen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>
                <a:solidFill>
                  <a:schemeClr val="bg2"/>
                </a:solidFill>
              </a:rPr>
              <a:t>www. silberkamp.de</a:t>
            </a:r>
          </a:p>
          <a:p>
            <a:r>
              <a:rPr lang="de-DE">
                <a:solidFill>
                  <a:schemeClr val="bg2"/>
                </a:solidFill>
              </a:rPr>
              <a:t>www.lateinforum.de</a:t>
            </a:r>
          </a:p>
          <a:p>
            <a:r>
              <a:rPr lang="de-DE">
                <a:solidFill>
                  <a:schemeClr val="bg2"/>
                </a:solidFill>
              </a:rPr>
              <a:t>www.altphilologenverband.de</a:t>
            </a:r>
          </a:p>
          <a:p>
            <a:r>
              <a:rPr lang="de-DE">
                <a:solidFill>
                  <a:schemeClr val="bg2"/>
                </a:solidFill>
              </a:rPr>
              <a:t>www.members.aol.com.medicamina/</a:t>
            </a:r>
          </a:p>
          <a:p>
            <a:pPr>
              <a:buFontTx/>
              <a:buNone/>
            </a:pPr>
            <a:r>
              <a:rPr lang="de-DE">
                <a:solidFill>
                  <a:schemeClr val="bg2"/>
                </a:solidFill>
              </a:rPr>
              <a:t>   </a:t>
            </a:r>
            <a:r>
              <a:rPr lang="de-DE" u="sng">
                <a:solidFill>
                  <a:schemeClr val="bg2"/>
                </a:solidFill>
              </a:rPr>
              <a:t>latgraec/latinum.htm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SALVETE DISCIPULI !!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Willkommen im Felix-Fan-Club!!</a:t>
            </a:r>
          </a:p>
          <a:p>
            <a:r>
              <a:rPr lang="de-DE">
                <a:solidFill>
                  <a:schemeClr val="bg2"/>
                </a:solidFill>
              </a:rPr>
              <a:t>des Gymnasiums am Silberkamp</a:t>
            </a:r>
            <a:r>
              <a:rPr 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de-D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de-DE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/>
            <a:endParaRPr lang="de-DE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/>
            <a:endParaRPr lang="de-DE"/>
          </a:p>
          <a:p>
            <a:pPr lvl="1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Stundentafel 1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557338"/>
            <a:ext cx="7777163" cy="511175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Stundentafel II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484313"/>
            <a:ext cx="7848600" cy="5473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Es informieren: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- Schulleiter Herr Hesse</a:t>
            </a:r>
          </a:p>
          <a:p>
            <a:r>
              <a:rPr lang="de-DE">
                <a:solidFill>
                  <a:schemeClr val="bg2"/>
                </a:solidFill>
              </a:rPr>
              <a:t>- Frau Kemper (Franz.)</a:t>
            </a:r>
          </a:p>
          <a:p>
            <a:r>
              <a:rPr lang="de-DE">
                <a:solidFill>
                  <a:schemeClr val="bg2"/>
                </a:solidFill>
              </a:rPr>
              <a:t>- Herr Szczepanek (Franz.)</a:t>
            </a:r>
          </a:p>
          <a:p>
            <a:r>
              <a:rPr lang="de-DE">
                <a:solidFill>
                  <a:schemeClr val="bg2"/>
                </a:solidFill>
              </a:rPr>
              <a:t>- Herr Schwehm (Spanisch)</a:t>
            </a:r>
          </a:p>
          <a:p>
            <a:r>
              <a:rPr lang="de-DE">
                <a:solidFill>
                  <a:schemeClr val="bg2"/>
                </a:solidFill>
              </a:rPr>
              <a:t>- Herr Raabe (Lat.)</a:t>
            </a:r>
          </a:p>
          <a:p>
            <a:r>
              <a:rPr lang="de-DE">
                <a:solidFill>
                  <a:schemeClr val="bg2"/>
                </a:solidFill>
              </a:rPr>
              <a:t>- Schüler/innen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Stundenplan Kl. 5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-Unterricht nach Stundentafel 2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-29 Std. + 1 Std. soziales Lernen/Tastatur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>
                <a:solidFill>
                  <a:schemeClr val="bg2"/>
                </a:solidFill>
              </a:rPr>
              <a:t>                     (Poolstunde)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-Verfügungsstunde durch Klassenlehrer/in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-jeden Tag 6 Stunden Unterricht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-im 1.Hj.: Religion gekürzt 1 Std.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-Geschichte und Physik epochal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-Frau Meyer neu in 5d</a:t>
            </a: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-Internet-Schulung durch Elter-Medien-Trainer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Ganztagsangebote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-46 Arbeitsgemeinschaften aus den       Bereichen: Sprache/Kultur,Wissenschaft</a:t>
            </a:r>
          </a:p>
          <a:p>
            <a:pPr>
              <a:buFontTx/>
              <a:buNone/>
            </a:pPr>
            <a:r>
              <a:rPr lang="de-DE">
                <a:solidFill>
                  <a:schemeClr val="bg2"/>
                </a:solidFill>
              </a:rPr>
              <a:t>    u.Technik, Sport u.Soziales, Wirtschaft</a:t>
            </a:r>
          </a:p>
          <a:p>
            <a:pPr>
              <a:buFontTx/>
              <a:buNone/>
            </a:pPr>
            <a:r>
              <a:rPr lang="de-DE">
                <a:solidFill>
                  <a:schemeClr val="bg2"/>
                </a:solidFill>
              </a:rPr>
              <a:t>-    20 Förderkurse</a:t>
            </a:r>
          </a:p>
          <a:p>
            <a:r>
              <a:rPr lang="de-DE">
                <a:solidFill>
                  <a:schemeClr val="bg2"/>
                </a:solidFill>
              </a:rPr>
              <a:t>  Hausaufgabenbetreuung</a:t>
            </a:r>
          </a:p>
          <a:p>
            <a:r>
              <a:rPr lang="de-DE">
                <a:solidFill>
                  <a:schemeClr val="bg2"/>
                </a:solidFill>
              </a:rPr>
              <a:t>  Kooperation mit Gunzelin Realschule</a:t>
            </a:r>
          </a:p>
          <a:p>
            <a:r>
              <a:rPr lang="de-DE">
                <a:solidFill>
                  <a:schemeClr val="bg2"/>
                </a:solidFill>
              </a:rPr>
              <a:t>  Mittagspause mit Essenangebot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TERMINE 2008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29. Febr.  : 100 Jahre Gymnasium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>
                <a:solidFill>
                  <a:schemeClr val="bg2"/>
                </a:solidFill>
              </a:rPr>
              <a:t>                       Ehemaligentreffen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>
                <a:solidFill>
                  <a:schemeClr val="bg2"/>
                </a:solidFill>
              </a:rPr>
              <a:t>-  7.-26.März:  Osterferien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sz="2800">
                <a:solidFill>
                  <a:schemeClr val="bg2"/>
                </a:solidFill>
              </a:rPr>
              <a:t>24. April  :  Girlsday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sz="2800">
                <a:solidFill>
                  <a:schemeClr val="bg2"/>
                </a:solidFill>
              </a:rPr>
              <a:t>06.Mai     :  Unterrichtsfrei wg. mündl. Abitur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sz="2800">
                <a:solidFill>
                  <a:schemeClr val="bg2"/>
                </a:solidFill>
              </a:rPr>
              <a:t>5.-16.Mai : Lernstanderhebung u. pädagog.Konf.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sz="2800">
                <a:solidFill>
                  <a:schemeClr val="bg2"/>
                </a:solidFill>
              </a:rPr>
              <a:t>15. Mai    :  Sponsorenlauf/Sportfest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>
                <a:solidFill>
                  <a:schemeClr val="bg2"/>
                </a:solidFill>
              </a:rPr>
              <a:t>-  9. Juli       :  Zeugnisse / Sommerferien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>
                <a:solidFill>
                  <a:schemeClr val="bg2"/>
                </a:solidFill>
              </a:rPr>
              <a:t>-  25.-29.8.</a:t>
            </a:r>
            <a:r>
              <a:rPr lang="de-DE" sz="2800"/>
              <a:t>  :   </a:t>
            </a:r>
            <a:r>
              <a:rPr lang="de-DE" sz="2800">
                <a:solidFill>
                  <a:schemeClr val="bg2"/>
                </a:solidFill>
              </a:rPr>
              <a:t>Klassenfahrten</a:t>
            </a:r>
            <a:r>
              <a:rPr lang="de-DE" sz="2800"/>
              <a:t> </a:t>
            </a:r>
            <a:r>
              <a:rPr lang="de-DE" sz="2800">
                <a:solidFill>
                  <a:schemeClr val="bg2"/>
                </a:solidFill>
              </a:rPr>
              <a:t>Klasse</a:t>
            </a:r>
            <a:r>
              <a:rPr lang="de-DE" sz="2800"/>
              <a:t> </a:t>
            </a:r>
            <a:r>
              <a:rPr lang="de-DE" sz="2800">
                <a:solidFill>
                  <a:schemeClr val="bg2"/>
                </a:solidFill>
              </a:rPr>
              <a:t>6 (neu)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3181350" y="2057400"/>
          <a:ext cx="2781300" cy="2743200"/>
        </p:xfrm>
        <a:graphic>
          <a:graphicData uri="http://schemas.openxmlformats.org/presentationml/2006/ole">
            <p:oleObj spid="_x0000_s105474" name="Image" r:id="rId4" imgW="2780952" imgH="2742857" progId="Photoshop.Image.7">
              <p:embed/>
            </p:oleObj>
          </a:graphicData>
        </a:graphic>
      </p:graphicFrame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4000" b="1" i="1">
              <a:solidFill>
                <a:srgbClr val="33669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Herzlichen Dank für Ihre/Eure Aufmerksamkeit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05263"/>
            <a:ext cx="6400800" cy="1752600"/>
          </a:xfrm>
          <a:solidFill>
            <a:schemeClr val="accent2"/>
          </a:solidFill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Gute Zusammenarbeit</a:t>
            </a:r>
          </a:p>
          <a:p>
            <a:r>
              <a:rPr lang="de-DE">
                <a:solidFill>
                  <a:schemeClr val="bg2"/>
                </a:solidFill>
              </a:rPr>
              <a:t>im II. Halbjahr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 autoUpdateAnimBg="0"/>
      <p:bldP spid="79875" grpId="0" build="p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ICT05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1524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3600">
                <a:solidFill>
                  <a:schemeClr val="accent2"/>
                </a:solidFill>
                <a:latin typeface="Arial" charset="0"/>
              </a:rPr>
              <a:t>Herzlich Willkommen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55650" y="4581525"/>
            <a:ext cx="27368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2949" name="Picture 5" descr="Bild 00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5805488"/>
            <a:ext cx="1006475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 b="1">
                <a:solidFill>
                  <a:schemeClr val="bg2"/>
                </a:solidFill>
              </a:rPr>
              <a:t>Info für  Schüler u.Eltern der Klassen 6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endParaRPr lang="de-DE" sz="20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400" b="1">
                <a:solidFill>
                  <a:schemeClr val="bg2"/>
                </a:solidFill>
              </a:rPr>
              <a:t>Rückblick auf das I. Halbjahr</a:t>
            </a:r>
          </a:p>
          <a:p>
            <a:pPr>
              <a:lnSpc>
                <a:spcPct val="80000"/>
              </a:lnSpc>
            </a:pPr>
            <a:r>
              <a:rPr lang="de-DE" sz="2400" b="1">
                <a:solidFill>
                  <a:schemeClr val="bg2"/>
                </a:solidFill>
              </a:rPr>
              <a:t>Sprachenfolge</a:t>
            </a:r>
          </a:p>
          <a:p>
            <a:pPr>
              <a:lnSpc>
                <a:spcPct val="80000"/>
              </a:lnSpc>
            </a:pPr>
            <a:r>
              <a:rPr lang="de-DE" sz="2400" b="1">
                <a:solidFill>
                  <a:schemeClr val="bg2"/>
                </a:solidFill>
              </a:rPr>
              <a:t>Stundentafel Sek.I</a:t>
            </a:r>
          </a:p>
          <a:p>
            <a:pPr>
              <a:lnSpc>
                <a:spcPct val="80000"/>
              </a:lnSpc>
            </a:pPr>
            <a:r>
              <a:rPr lang="de-DE" sz="2400" b="1">
                <a:solidFill>
                  <a:schemeClr val="bg2"/>
                </a:solidFill>
              </a:rPr>
              <a:t>Ganztagsbereich</a:t>
            </a:r>
          </a:p>
          <a:p>
            <a:pPr>
              <a:lnSpc>
                <a:spcPct val="80000"/>
              </a:lnSpc>
            </a:pPr>
            <a:r>
              <a:rPr lang="de-DE" sz="2400" b="1">
                <a:solidFill>
                  <a:schemeClr val="bg2"/>
                </a:solidFill>
              </a:rPr>
              <a:t>Termine 2008</a:t>
            </a:r>
          </a:p>
          <a:p>
            <a:pPr>
              <a:lnSpc>
                <a:spcPct val="80000"/>
              </a:lnSpc>
            </a:pPr>
            <a:r>
              <a:rPr lang="de-DE" sz="2400" b="1">
                <a:solidFill>
                  <a:schemeClr val="bg2"/>
                </a:solidFill>
              </a:rPr>
              <a:t>Fragen und Anregungen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400" b="1">
              <a:solidFill>
                <a:schemeClr val="bg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762375" y="241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44037" name="Picture 5" descr="FARBE_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"/>
            <a:ext cx="161925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Es informieren: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endParaRPr lang="de-DE">
              <a:solidFill>
                <a:schemeClr val="bg2"/>
              </a:solidFill>
            </a:endParaRPr>
          </a:p>
          <a:p>
            <a:endParaRPr lang="de-DE">
              <a:solidFill>
                <a:schemeClr val="bg2"/>
              </a:solidFill>
            </a:endParaRPr>
          </a:p>
          <a:p>
            <a:r>
              <a:rPr lang="de-DE">
                <a:solidFill>
                  <a:schemeClr val="bg2"/>
                </a:solidFill>
              </a:rPr>
              <a:t>- Schulleiter Herr Hesse</a:t>
            </a:r>
          </a:p>
          <a:p>
            <a:endParaRPr lang="de-DE">
              <a:solidFill>
                <a:schemeClr val="bg2"/>
              </a:solidFill>
            </a:endParaRPr>
          </a:p>
          <a:p>
            <a:r>
              <a:rPr lang="de-DE">
                <a:solidFill>
                  <a:schemeClr val="bg2"/>
                </a:solidFill>
              </a:rPr>
              <a:t>- Sek.I–Koordinator Herr Raabe</a:t>
            </a:r>
          </a:p>
          <a:p>
            <a:pPr>
              <a:buFontTx/>
              <a:buNone/>
            </a:pPr>
            <a:endParaRPr lang="de-DE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Rückblick auf das I.Halbjahr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de-DE" sz="24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10.-14.09.2007 Klassenfahrten 6a-e ,6f fährt 2.-6.Juni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pädagogische Konferenzen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Lernentwicklungsbögen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Jahrgangsbesprechung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Party Kl. 5-7 am 18.Oktober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Elternsprechtag am 22.November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Weihnachtsfeier am 20.Dezember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Projektwoche 21.-25.Januar 8. Februar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Spieletage</a:t>
            </a:r>
          </a:p>
          <a:p>
            <a:pPr>
              <a:lnSpc>
                <a:spcPct val="80000"/>
              </a:lnSpc>
            </a:pPr>
            <a:r>
              <a:rPr lang="de-DE" sz="2400">
                <a:solidFill>
                  <a:schemeClr val="bg2"/>
                </a:solidFill>
              </a:rPr>
              <a:t>Elternsprechtag am 08.Febr.</a:t>
            </a:r>
          </a:p>
          <a:p>
            <a:pPr>
              <a:lnSpc>
                <a:spcPct val="80000"/>
              </a:lnSpc>
            </a:pPr>
            <a:endParaRPr lang="de-DE" sz="2400"/>
          </a:p>
          <a:p>
            <a:pPr>
              <a:lnSpc>
                <a:spcPct val="80000"/>
              </a:lnSpc>
            </a:pPr>
            <a:endParaRPr lang="de-DE" sz="2400"/>
          </a:p>
          <a:p>
            <a:pPr>
              <a:lnSpc>
                <a:spcPct val="80000"/>
              </a:lnSpc>
            </a:pP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Fremdsprachenangebot GaS</a:t>
            </a:r>
          </a:p>
        </p:txBody>
      </p:sp>
      <p:graphicFrame>
        <p:nvGraphicFramePr>
          <p:cNvPr id="100355" name="Organization Chart 3"/>
          <p:cNvGraphicFramePr>
            <a:graphicFrameLocks/>
          </p:cNvGraphicFramePr>
          <p:nvPr>
            <p:ph type="dgm" idx="1"/>
          </p:nvPr>
        </p:nvGraphicFramePr>
        <p:xfrm>
          <a:off x="684213" y="1941513"/>
          <a:ext cx="7704137" cy="5026025"/>
        </p:xfrm>
        <a:graphic>
          <a:graphicData uri="http://schemas.openxmlformats.org/drawingml/2006/compatibility">
            <com:legacyDrawing xmlns:com="http://schemas.openxmlformats.org/drawingml/2006/compatibility" spid="_x0000_s10035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Rückblick auf das I. Halbjahr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sz="900" b="1" u="sng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1600" b="1">
                <a:solidFill>
                  <a:schemeClr val="bg2"/>
                </a:solidFill>
              </a:rPr>
              <a:t>-      Bildung von Klassenlehrerteams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Patensystem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Einführungstage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Interaktionstage 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Verfügungsstunde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Poolstunden (soziales Lernen)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Pädagogische Konferenzen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Jahrgangsbesprechung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Lernentwicklungsbögen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Intensive Einzelberatung in Problemfällen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Elternsprechtage am 22. November und 08. Februar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Projektwoche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Förderunterricht 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Umfangreiches AG-Angebot 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Tastaturlehrgang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Party Kl.5-7 am 18.Oktober</a:t>
            </a:r>
          </a:p>
          <a:p>
            <a:pPr>
              <a:lnSpc>
                <a:spcPct val="80000"/>
              </a:lnSpc>
            </a:pPr>
            <a:r>
              <a:rPr lang="de-DE" sz="1600" b="1">
                <a:solidFill>
                  <a:schemeClr val="bg2"/>
                </a:solidFill>
              </a:rPr>
              <a:t>Weihnachsfeier am 20.Dezember</a:t>
            </a:r>
          </a:p>
          <a:p>
            <a:pPr>
              <a:lnSpc>
                <a:spcPct val="80000"/>
              </a:lnSpc>
            </a:pPr>
            <a:endParaRPr lang="de-DE" sz="1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Stundentafel II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484313"/>
            <a:ext cx="7848600" cy="5473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Stundentafel II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484313"/>
            <a:ext cx="7848600" cy="5473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Stundenplan Klasse 6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>
                <a:solidFill>
                  <a:schemeClr val="bg2"/>
                </a:solidFill>
              </a:rPr>
              <a:t>-Unterricht nach Stundentafel 2</a:t>
            </a:r>
          </a:p>
          <a:p>
            <a:r>
              <a:rPr lang="de-DE" sz="2800">
                <a:solidFill>
                  <a:schemeClr val="bg2"/>
                </a:solidFill>
              </a:rPr>
              <a:t>-Religion und Werte/Normen gekürzt</a:t>
            </a:r>
          </a:p>
          <a:p>
            <a:r>
              <a:rPr lang="de-DE" sz="2800">
                <a:solidFill>
                  <a:schemeClr val="bg2"/>
                </a:solidFill>
              </a:rPr>
              <a:t>-Musik gekürzt</a:t>
            </a:r>
          </a:p>
          <a:p>
            <a:r>
              <a:rPr lang="de-DE" sz="2800">
                <a:solidFill>
                  <a:schemeClr val="bg2"/>
                </a:solidFill>
              </a:rPr>
              <a:t>-EK/MU,PH/CH,RE/BIO epochal</a:t>
            </a:r>
          </a:p>
          <a:p>
            <a:r>
              <a:rPr lang="de-DE" sz="2800">
                <a:solidFill>
                  <a:schemeClr val="bg2"/>
                </a:solidFill>
              </a:rPr>
              <a:t>-Verfügungsstunde als Poolstunde</a:t>
            </a:r>
          </a:p>
          <a:p>
            <a:r>
              <a:rPr lang="de-DE" sz="2800"/>
              <a:t>-</a:t>
            </a:r>
            <a:r>
              <a:rPr lang="de-DE" sz="2800">
                <a:solidFill>
                  <a:schemeClr val="bg2"/>
                </a:solidFill>
              </a:rPr>
              <a:t>Wordschulung (4 Doppelstd./Klasse)</a:t>
            </a:r>
          </a:p>
          <a:p>
            <a:r>
              <a:rPr lang="de-DE" sz="2800">
                <a:solidFill>
                  <a:schemeClr val="bg2"/>
                </a:solidFill>
              </a:rPr>
              <a:t>-29 Std. Unterricht (30-2+1)</a:t>
            </a:r>
          </a:p>
          <a:p>
            <a:r>
              <a:rPr lang="de-DE" sz="2800">
                <a:solidFill>
                  <a:schemeClr val="bg2"/>
                </a:solidFill>
              </a:rPr>
              <a:t>-Frau Meyer(6e) und Herr Jeske(6f) ab 1.11.07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Ganztagsangebote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-46 Arbeitsgemeinschaften aus den       Bereichen: Sprache/Kultur,Wissenschaft</a:t>
            </a:r>
          </a:p>
          <a:p>
            <a:pPr>
              <a:buFontTx/>
              <a:buNone/>
            </a:pPr>
            <a:r>
              <a:rPr lang="de-DE">
                <a:solidFill>
                  <a:schemeClr val="bg2"/>
                </a:solidFill>
              </a:rPr>
              <a:t>    u.Technik, Sport u.Soziales, Wirtschaft</a:t>
            </a:r>
          </a:p>
          <a:p>
            <a:pPr>
              <a:buFontTx/>
              <a:buNone/>
            </a:pPr>
            <a:r>
              <a:rPr lang="de-DE">
                <a:solidFill>
                  <a:schemeClr val="bg2"/>
                </a:solidFill>
              </a:rPr>
              <a:t>-    20 Förderkurse</a:t>
            </a:r>
          </a:p>
          <a:p>
            <a:r>
              <a:rPr lang="de-DE">
                <a:solidFill>
                  <a:schemeClr val="bg2"/>
                </a:solidFill>
              </a:rPr>
              <a:t>  Hausaufgabenbetreuung</a:t>
            </a:r>
          </a:p>
          <a:p>
            <a:r>
              <a:rPr lang="de-DE">
                <a:solidFill>
                  <a:schemeClr val="bg2"/>
                </a:solidFill>
              </a:rPr>
              <a:t>  Kooperation mit Gunzelin Realschule</a:t>
            </a:r>
          </a:p>
          <a:p>
            <a:r>
              <a:rPr lang="de-DE">
                <a:solidFill>
                  <a:schemeClr val="bg2"/>
                </a:solidFill>
              </a:rPr>
              <a:t>  Mittagspause mit Essenangebot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TERMINE 2008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2800">
                <a:solidFill>
                  <a:schemeClr val="bg2"/>
                </a:solidFill>
              </a:rPr>
              <a:t>29. Febr.  : 100 Jahre Gymnasium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>
                <a:solidFill>
                  <a:schemeClr val="bg2"/>
                </a:solidFill>
              </a:rPr>
              <a:t>                       Ehemaligentreffen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>
                <a:solidFill>
                  <a:schemeClr val="bg2"/>
                </a:solidFill>
              </a:rPr>
              <a:t>-8.-26.März :  Osterferien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sz="2800">
                <a:solidFill>
                  <a:schemeClr val="bg2"/>
                </a:solidFill>
              </a:rPr>
              <a:t>24. April  :  Girlsday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sz="2800">
                <a:solidFill>
                  <a:schemeClr val="bg2"/>
                </a:solidFill>
              </a:rPr>
              <a:t>06. Mai    :   Unterichtsfrei wg. mündl. Abitur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sz="2800">
                <a:solidFill>
                  <a:schemeClr val="bg2"/>
                </a:solidFill>
              </a:rPr>
              <a:t>5.-16.Mai:  Lernstanderhebung u.pädag.Konf.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sz="2800">
                <a:solidFill>
                  <a:schemeClr val="bg2"/>
                </a:solidFill>
              </a:rPr>
              <a:t>15. Mai   :  Sponsorenlauf/Sportfest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de-DE" sz="2800">
                <a:solidFill>
                  <a:schemeClr val="bg2"/>
                </a:solidFill>
              </a:rPr>
              <a:t>2.-6.Juni :  Klassenfahrt 6f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>
                <a:solidFill>
                  <a:schemeClr val="bg2"/>
                </a:solidFill>
              </a:rPr>
              <a:t>-   9. Juli      :  Zeugnisse / Sommerferien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3181350" y="2057400"/>
          <a:ext cx="2781300" cy="2743200"/>
        </p:xfrm>
        <a:graphic>
          <a:graphicData uri="http://schemas.openxmlformats.org/presentationml/2006/ole">
            <p:oleObj spid="_x0000_s80898" name="Image" r:id="rId4" imgW="2780952" imgH="2742857" progId="Photoshop.Image.7">
              <p:embed/>
            </p:oleObj>
          </a:graphicData>
        </a:graphic>
      </p:graphicFrame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4000" b="1" i="1">
              <a:solidFill>
                <a:srgbClr val="33669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chemeClr val="accent2"/>
          </a:solidFill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Herzlichen Dank für Ihre/Eure Aufmerksamkeit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05263"/>
            <a:ext cx="6400800" cy="1752600"/>
          </a:xfrm>
          <a:solidFill>
            <a:schemeClr val="accent2"/>
          </a:solidFill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Gute Zusammenarbeit</a:t>
            </a:r>
          </a:p>
          <a:p>
            <a:r>
              <a:rPr lang="de-DE">
                <a:solidFill>
                  <a:schemeClr val="bg2"/>
                </a:solidFill>
              </a:rPr>
              <a:t>im II. Halbjahr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 autoUpdateAnimBg="0"/>
      <p:bldP spid="106499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Wahl der 2. FREMDSPRACHE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>
                <a:solidFill>
                  <a:schemeClr val="bg2"/>
                </a:solidFill>
              </a:rPr>
              <a:t>Französisch</a:t>
            </a:r>
          </a:p>
          <a:p>
            <a:r>
              <a:rPr lang="de-DE">
                <a:solidFill>
                  <a:schemeClr val="bg2"/>
                </a:solidFill>
              </a:rPr>
              <a:t>Latein </a:t>
            </a:r>
          </a:p>
          <a:p>
            <a:r>
              <a:rPr lang="de-DE" sz="3600">
                <a:solidFill>
                  <a:schemeClr val="bg2"/>
                </a:solidFill>
              </a:rPr>
              <a:t>?</a:t>
            </a:r>
            <a:r>
              <a:rPr lang="de-DE">
                <a:solidFill>
                  <a:schemeClr val="bg2"/>
                </a:solidFill>
              </a:rPr>
              <a:t>         oder          </a:t>
            </a:r>
            <a:r>
              <a:rPr lang="de-DE" sz="3600">
                <a:solidFill>
                  <a:schemeClr val="bg2"/>
                </a:solidFill>
              </a:rPr>
              <a:t>?</a:t>
            </a:r>
          </a:p>
          <a:p>
            <a:r>
              <a:rPr lang="de-DE">
                <a:solidFill>
                  <a:schemeClr val="bg2"/>
                </a:solidFill>
              </a:rPr>
              <a:t>Spanisch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181350" y="2057400"/>
          <a:ext cx="2781300" cy="2743200"/>
        </p:xfrm>
        <a:graphic>
          <a:graphicData uri="http://schemas.openxmlformats.org/presentationml/2006/ole">
            <p:oleObj spid="_x0000_s78850" name="Image" r:id="rId4" imgW="2780952" imgH="2742857" progId="Photoshop.Image.7">
              <p:embed/>
            </p:oleObj>
          </a:graphicData>
        </a:graphic>
      </p:graphicFrame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4000" b="1" i="1">
              <a:solidFill>
                <a:srgbClr val="33669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Fremdsprachenangebot GaS</a:t>
            </a:r>
          </a:p>
        </p:txBody>
      </p:sp>
      <p:graphicFrame>
        <p:nvGraphicFramePr>
          <p:cNvPr id="86023" name="Organization Chart 7"/>
          <p:cNvGraphicFramePr>
            <a:graphicFrameLocks/>
          </p:cNvGraphicFramePr>
          <p:nvPr>
            <p:ph type="dgm" idx="1"/>
          </p:nvPr>
        </p:nvGraphicFramePr>
        <p:xfrm>
          <a:off x="684213" y="1941513"/>
          <a:ext cx="7704137" cy="5272087"/>
        </p:xfrm>
        <a:graphic>
          <a:graphicData uri="http://schemas.openxmlformats.org/drawingml/2006/compatibility">
            <com:legacyDrawing xmlns:com="http://schemas.openxmlformats.org/drawingml/2006/compatibility" spid="_x0000_s8602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sp>
        <p:nvSpPr>
          <p:cNvPr id="107523" name="WordArt 3"/>
          <p:cNvSpPr>
            <a:spLocks noChangeArrowheads="1" noChangeShapeType="1" noTextEdit="1"/>
          </p:cNvSpPr>
          <p:nvPr/>
        </p:nvSpPr>
        <p:spPr bwMode="auto">
          <a:xfrm>
            <a:off x="3132138" y="1484313"/>
            <a:ext cx="5759450" cy="1360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Bienvenue!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995738" y="50133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Astérix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79388" y="198913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Obélix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692275" y="14128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Idéfix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4211638" y="3429000"/>
            <a:ext cx="44640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Willkommen!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/>
      <p:bldP spid="107525" grpId="0"/>
      <p:bldP spid="107526" grpId="0"/>
      <p:bldP spid="1075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AsterixObelixIde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9563" cy="3922713"/>
          </a:xfrm>
          <a:prstGeom prst="rect">
            <a:avLst/>
          </a:prstGeom>
          <a:noFill/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79388" y="114300"/>
            <a:ext cx="75612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Einige französische Wörter: Könnt ihr sie erraten?</a:t>
            </a:r>
          </a:p>
        </p:txBody>
      </p:sp>
      <p:pic>
        <p:nvPicPr>
          <p:cNvPr id="108548" name="Picture 4" descr="franzose mit baguet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692150"/>
            <a:ext cx="2309812" cy="13112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348038" y="1052513"/>
            <a:ext cx="1655762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Arial" charset="0"/>
              </a:rPr>
              <a:t>La baguette</a:t>
            </a:r>
          </a:p>
        </p:txBody>
      </p:sp>
      <p:pic>
        <p:nvPicPr>
          <p:cNvPr id="108550" name="Picture 6" descr="portemonna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773238"/>
            <a:ext cx="2089150" cy="144303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300788" y="2276475"/>
            <a:ext cx="2303462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Arial" charset="0"/>
              </a:rPr>
              <a:t>Le portemonnaie</a:t>
            </a:r>
          </a:p>
        </p:txBody>
      </p:sp>
      <p:pic>
        <p:nvPicPr>
          <p:cNvPr id="108552" name="Picture 8" descr="apfels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429000"/>
            <a:ext cx="1333500" cy="1352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164388" y="3789363"/>
            <a:ext cx="1295400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Arial" charset="0"/>
              </a:rPr>
              <a:t>L‘orange</a:t>
            </a:r>
          </a:p>
        </p:txBody>
      </p:sp>
      <p:pic>
        <p:nvPicPr>
          <p:cNvPr id="108554" name="Picture 10" descr="parfum fla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5157788"/>
            <a:ext cx="1447800" cy="1333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6659563" y="5516563"/>
            <a:ext cx="1441450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latin typeface="Arial" charset="0"/>
              </a:rPr>
              <a:t>Le parfum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1" grpId="0" animBg="1"/>
      <p:bldP spid="108553" grpId="0" animBg="1"/>
      <p:bldP spid="108555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</Words>
  <Application>Microsoft PowerPoint</Application>
  <PresentationFormat>Bildschirmpräsentation (4:3)</PresentationFormat>
  <Paragraphs>332</Paragraphs>
  <Slides>46</Slides>
  <Notes>46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1" baseType="lpstr">
      <vt:lpstr>Times New Roman</vt:lpstr>
      <vt:lpstr>Arial</vt:lpstr>
      <vt:lpstr>Tahoma</vt:lpstr>
      <vt:lpstr>Standarddesign</vt:lpstr>
      <vt:lpstr>Adobe Photoshop-Bild</vt:lpstr>
      <vt:lpstr>Folie 1</vt:lpstr>
      <vt:lpstr>     Info für Eltern der Klassen 5</vt:lpstr>
      <vt:lpstr>Es informieren:</vt:lpstr>
      <vt:lpstr>Rückblick auf das I. Halbjahr</vt:lpstr>
      <vt:lpstr>Wahl der 2. FREMDSPRACHE</vt:lpstr>
      <vt:lpstr>Folie 6</vt:lpstr>
      <vt:lpstr>Fremdsprachenangebot GaS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Latein als 2.Fremdsprache</vt:lpstr>
      <vt:lpstr>3 FRAGEN</vt:lpstr>
      <vt:lpstr>Latein ist keine tote Sprache !!!</vt:lpstr>
      <vt:lpstr>Wozu brauche ich Latein???</vt:lpstr>
      <vt:lpstr>Was muss ich können?</vt:lpstr>
      <vt:lpstr>Wichtige Internet-Adressen</vt:lpstr>
      <vt:lpstr>SALVETE DISCIPULI !!</vt:lpstr>
      <vt:lpstr>Stundentafel 1</vt:lpstr>
      <vt:lpstr>Stundentafel II</vt:lpstr>
      <vt:lpstr>Stundenplan Kl. 5</vt:lpstr>
      <vt:lpstr>Ganztagsangebote</vt:lpstr>
      <vt:lpstr>TERMINE 2008</vt:lpstr>
      <vt:lpstr>Folie 33</vt:lpstr>
      <vt:lpstr>Herzlichen Dank für Ihre/Eure Aufmerksamkeit</vt:lpstr>
      <vt:lpstr>Folie 35</vt:lpstr>
      <vt:lpstr>     Info für  Schüler u.Eltern der Klassen 6</vt:lpstr>
      <vt:lpstr>Es informieren:</vt:lpstr>
      <vt:lpstr>Rückblick auf das I.Halbjahr</vt:lpstr>
      <vt:lpstr>Fremdsprachenangebot GaS</vt:lpstr>
      <vt:lpstr>Stundentafel II</vt:lpstr>
      <vt:lpstr>Stundentafel II</vt:lpstr>
      <vt:lpstr>Stundenplan Klasse 6</vt:lpstr>
      <vt:lpstr>Ganztagsangebote</vt:lpstr>
      <vt:lpstr>TERMINE 2008</vt:lpstr>
      <vt:lpstr>Folie 45</vt:lpstr>
      <vt:lpstr>Herzlichen Dank für Ihre/Eure Aufmerksamkeit</vt:lpstr>
    </vt:vector>
  </TitlesOfParts>
  <Company>blub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Wahl der 2. FREMDSPRACHE</dc:title>
  <dc:creator>M.Raabe</dc:creator>
  <cp:lastModifiedBy>RuGoe</cp:lastModifiedBy>
  <cp:revision>97</cp:revision>
  <dcterms:created xsi:type="dcterms:W3CDTF">2005-04-02T09:14:56Z</dcterms:created>
  <dcterms:modified xsi:type="dcterms:W3CDTF">2008-03-09T10:38:10Z</dcterms:modified>
</cp:coreProperties>
</file>