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91" r:id="rId3"/>
    <p:sldId id="292" r:id="rId4"/>
    <p:sldId id="282" r:id="rId5"/>
    <p:sldId id="295" r:id="rId6"/>
    <p:sldId id="296" r:id="rId7"/>
    <p:sldId id="297" r:id="rId8"/>
    <p:sldId id="298" r:id="rId9"/>
    <p:sldId id="290" r:id="rId10"/>
    <p:sldId id="269" r:id="rId11"/>
    <p:sldId id="270" r:id="rId12"/>
    <p:sldId id="271" r:id="rId13"/>
    <p:sldId id="294" r:id="rId14"/>
    <p:sldId id="274" r:id="rId15"/>
    <p:sldId id="275" r:id="rId16"/>
    <p:sldId id="289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54EC-6BAC-443D-8D71-6C817508A10E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BE5F0-9751-4E72-B722-C19107CEE3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67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E5F0-9751-4E72-B722-C19107CEE33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00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D94B-1067-42C3-9A0F-502B46C566A6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027A-717E-4CF5-BD2E-8AC94EB4F2B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D94B-1067-42C3-9A0F-502B46C566A6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027A-717E-4CF5-BD2E-8AC94EB4F2B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D94B-1067-42C3-9A0F-502B46C566A6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027A-717E-4CF5-BD2E-8AC94EB4F2B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D94B-1067-42C3-9A0F-502B46C566A6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027A-717E-4CF5-BD2E-8AC94EB4F2B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D94B-1067-42C3-9A0F-502B46C566A6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027A-717E-4CF5-BD2E-8AC94EB4F2B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D94B-1067-42C3-9A0F-502B46C566A6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027A-717E-4CF5-BD2E-8AC94EB4F2B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D94B-1067-42C3-9A0F-502B46C566A6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027A-717E-4CF5-BD2E-8AC94EB4F2B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D94B-1067-42C3-9A0F-502B46C566A6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027A-717E-4CF5-BD2E-8AC94EB4F2B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D94B-1067-42C3-9A0F-502B46C566A6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027A-717E-4CF5-BD2E-8AC94EB4F2B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D94B-1067-42C3-9A0F-502B46C566A6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027A-717E-4CF5-BD2E-8AC94EB4F2B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D94B-1067-42C3-9A0F-502B46C566A6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027A-717E-4CF5-BD2E-8AC94EB4F2B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3D94B-1067-42C3-9A0F-502B46C566A6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7027A-717E-4CF5-BD2E-8AC94EB4F2B7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de/url?sa=i&amp;rct=j&amp;q=&amp;esrc=s&amp;source=images&amp;cd=&amp;cad=rja&amp;uact=8&amp;ved=0ahUKEwj6oJTZvMLVAhWoDcAKHSLJAAIQjRwIBw&amp;url=http://www.gymnasium-burgdorf.de/angebote-2/faecher/chemie/&amp;psig=AFQjCNEJo5USch2ZGAhGhYIGXPvaUfAE2w&amp;ust=1502104289782597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de/url?sa=i&amp;rct=j&amp;q=&amp;esrc=s&amp;source=images&amp;cd=&amp;cad=rja&amp;uact=8&amp;ved=0ahUKEwiAt8yvuMLVAhWCLsAKHfDYArMQjRwIBw&amp;url=http://www.verbundschule-hille.de/das-sind-wir/guetesiegel/ecdl-europaeischer-computerfuehrerschein/&amp;psig=AFQjCNHAx6WA435dwAN33AOMDblDvOT_bA&amp;ust=1502103104230844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google.de/url?sa=i&amp;rct=j&amp;q=&amp;esrc=s&amp;source=images&amp;cd=&amp;cad=rja&amp;uact=8&amp;ved=0ahUKEwjR3JiQuMLVAhUJLMAKHQULBoUQjRwIBw&amp;url=http://www.kirchner-raddestorf.de/jikirchner/jagd/brauchtm/faehrten.htm&amp;psig=AFQjCNH3Zng7MmITlFZpR0NEVskWs3CBqQ&amp;ust=1502103061189681" TargetMode="Externa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jpeg"/><Relationship Id="rId7" Type="http://schemas.openxmlformats.org/officeDocument/2006/relationships/hyperlink" Target="https://www.google.de/url?sa=i&amp;rct=j&amp;q=&amp;esrc=s&amp;source=images&amp;cd=&amp;cad=rja&amp;uact=8&amp;ved=0ahUKEwjl4-mRucLVAhWpAMAKHWwVDrEQjRwIBw&amp;url=http://www.inselspringer.de/&amp;psig=AFQjCNEGhXWQiykl7tn-6M2fIMsGVU9v2Q&amp;ust=1502103304184789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https://www.google.de/url?sa=i&amp;rct=j&amp;q=&amp;esrc=s&amp;source=images&amp;cd=&amp;cad=rja&amp;uact=8&amp;ved=0ahUKEwiKrZqvvcLVAhWlB8AKHVhfCrIQjRwIBw&amp;url=https://de.depositphotos.com/41629145/stock-illustration-athletics-symbols.html&amp;psig=AFQjCNE1kHwbE9tKhrfl_S6CfSQuw9xviA&amp;ust=1502104467757747" TargetMode="External"/><Relationship Id="rId5" Type="http://schemas.openxmlformats.org/officeDocument/2006/relationships/hyperlink" Target="https://www.google.de/url?sa=i&amp;rct=j&amp;q=&amp;esrc=s&amp;source=images&amp;cd=&amp;cad=rja&amp;uact=8&amp;ved=0ahUKEwie6LbussLVAhVhCsAKHVS8DZ8QjRwIBw&amp;url=https://www.pinterest.com/pin/299700550190954521/&amp;psig=AFQjCNEzHdyLBnbcNBQ5O4Bw8CMKyrqxzQ&amp;ust=1502101652441532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gif"/><Relationship Id="rId9" Type="http://schemas.openxmlformats.org/officeDocument/2006/relationships/hyperlink" Target="https://www.google.de/url?sa=i&amp;rct=j&amp;q=&amp;esrc=s&amp;source=images&amp;cd=&amp;cad=rja&amp;uact=8&amp;ved=0ahUKEwj1sq-1ucLVAhWKJ8AKHQsvA6kQjRwIBw&amp;url=http://www.dsr.gp.bw.schule.de/D_schulsanitaeter.html&amp;psig=AFQjCNE1UTLGf0zTM7owa-7g5viVLIVbDQ&amp;ust=150210340250032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de/url?sa=i&amp;rct=j&amp;q=&amp;esrc=s&amp;source=images&amp;cd=&amp;cad=rja&amp;uact=8&amp;ved=0ahUKEwilh4XBs8LVAhWhDMAKHfTDA7kQjRwIBw&amp;url=https://www.pinterest.de/explore/papier-tiere/&amp;psig=AFQjCNGr3yeemy_TjYN9nSsJBkpWSbFQWg&amp;ust=1502101815792335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de/url?sa=i&amp;rct=j&amp;q=&amp;esrc=s&amp;source=images&amp;cd=&amp;cad=rja&amp;uact=8&amp;ved=0ahUKEwiAqLG3u8LVAhXJAMAKHeWeBoUQjRwIBw&amp;url=https://pixabay.com/de/film-kino-video-kamera-filmkamera-1155439/&amp;psig=AFQjCNEa3Wb1ccP3usbxVqXgr4ZVzObIhA&amp;ust=1502103910610113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jpeg"/><Relationship Id="rId10" Type="http://schemas.openxmlformats.org/officeDocument/2006/relationships/hyperlink" Target="https://www.google.de/url?sa=i&amp;rct=j&amp;q=&amp;esrc=s&amp;source=images&amp;cd=&amp;cad=rja&amp;uact=8&amp;ved=0ahUKEwir5P_qvcLVAhVqAsAKHeSGDSgQjRwIBw&amp;url=http://www.st-marien-schulen-regensburg.de/fotos/schuljahr-201617/juni-2017/delf.html&amp;psig=AFQjCNEB3akO1yqzsOfmYoM6Tlg91fmfxg&amp;ust=1502104597156045" TargetMode="External"/><Relationship Id="rId4" Type="http://schemas.openxmlformats.org/officeDocument/2006/relationships/hyperlink" Target="https://www.google.de/url?sa=i&amp;rct=j&amp;q=&amp;esrc=s&amp;source=images&amp;cd=&amp;cad=rja&amp;uact=8&amp;ved=0ahUKEwib45z8usLVAhWLJcAKHZFDAmQQjRwIBw&amp;url=http://bidab.nibis.de/BD/index.php?suchwort%3DLatein&amp;psig=AFQjCNFPRfkVwsV7C_p2fsuYfU0mcF8b1g&amp;ust=1502103830063273" TargetMode="Externa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cad=rja&amp;uact=8&amp;ved=0ahUKEwi2gP-gvsLVAhVBBMAKHXNuA6QQjRwIBw&amp;url=http://www.wvo-dill.de/neuigkeiten_wvo/berichte/2011_11_frankreich_paris/2011_11_frankeich_paris.php&amp;psig=AFQjCNFTglUwwZrcjW59j5ZMih0GQ3-8ww&amp;ust=150210471253115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Jahrgangsversammlung</a:t>
            </a:r>
            <a:br>
              <a:rPr lang="de-DE" dirty="0"/>
            </a:br>
            <a:r>
              <a:rPr lang="de-DE" dirty="0"/>
              <a:t>Klasse 9</a:t>
            </a:r>
          </a:p>
        </p:txBody>
      </p:sp>
    </p:spTree>
    <p:extLst>
      <p:ext uri="{BB962C8B-B14F-4D97-AF65-F5344CB8AC3E}">
        <p14:creationId xmlns:p14="http://schemas.microsoft.com/office/powerpoint/2010/main" val="105832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1268413"/>
            <a:ext cx="8229600" cy="2305050"/>
          </a:xfrm>
        </p:spPr>
        <p:txBody>
          <a:bodyPr>
            <a:normAutofit fontScale="90000"/>
          </a:bodyPr>
          <a:lstStyle/>
          <a:p>
            <a:r>
              <a:rPr lang="de-DE" altLang="de-DE" sz="2400" b="1"/>
              <a:t>Wir dulden </a:t>
            </a:r>
            <a:r>
              <a:rPr lang="de-DE" altLang="de-DE" sz="2400" b="1">
                <a:solidFill>
                  <a:srgbClr val="FF0000"/>
                </a:solidFill>
              </a:rPr>
              <a:t>keine Ausgrenzung</a:t>
            </a:r>
            <a:r>
              <a:rPr lang="de-DE" altLang="de-DE" sz="2400" b="1"/>
              <a:t>,</a:t>
            </a:r>
            <a:br>
              <a:rPr lang="de-DE" altLang="de-DE" sz="2400" b="1"/>
            </a:br>
            <a:r>
              <a:rPr lang="de-DE" altLang="de-DE" sz="2400" b="1">
                <a:solidFill>
                  <a:srgbClr val="FF0000"/>
                </a:solidFill>
              </a:rPr>
              <a:t>keine Gewalt </a:t>
            </a:r>
            <a:r>
              <a:rPr lang="de-DE" altLang="de-DE" sz="2400" b="1"/>
              <a:t>– sei es mit Worten oder „Fäusten“ ,</a:t>
            </a:r>
            <a:br>
              <a:rPr lang="de-DE" altLang="de-DE" sz="2400" b="1"/>
            </a:br>
            <a:r>
              <a:rPr lang="de-DE" altLang="de-DE" sz="2400" b="1">
                <a:solidFill>
                  <a:srgbClr val="FF0000"/>
                </a:solidFill>
              </a:rPr>
              <a:t>keine Verbreitung </a:t>
            </a:r>
            <a:r>
              <a:rPr lang="de-DE" altLang="de-DE" sz="2400" b="1"/>
              <a:t>falscher oder gemeiner Behauptungen – wo auch immer!</a:t>
            </a:r>
            <a:br>
              <a:rPr lang="de-DE" altLang="de-DE" sz="2400" b="1"/>
            </a:br>
            <a:r>
              <a:rPr lang="de-DE" altLang="de-DE" sz="2400" b="1"/>
              <a:t>Bei uns wird </a:t>
            </a:r>
            <a:r>
              <a:rPr lang="de-DE" altLang="de-DE" sz="2400" b="1">
                <a:solidFill>
                  <a:srgbClr val="FF0000"/>
                </a:solidFill>
              </a:rPr>
              <a:t>jeder respektiert</a:t>
            </a:r>
            <a:r>
              <a:rPr lang="de-DE" altLang="de-DE" sz="2400" b="1"/>
              <a:t>, der sich in unserer Gemeinschaft ordentlich benimmt und andere Meinungen akzeptiert.</a:t>
            </a:r>
            <a:br>
              <a:rPr lang="de-DE" altLang="de-DE" sz="2400" b="1"/>
            </a:br>
            <a:r>
              <a:rPr lang="de-DE" altLang="de-DE" sz="2400" b="1">
                <a:solidFill>
                  <a:srgbClr val="FF0000"/>
                </a:solidFill>
              </a:rPr>
              <a:t>Wer damit ein Problem hat, kann nicht Mitglied unserer Gemeinschaft sein!</a:t>
            </a:r>
            <a:br>
              <a:rPr lang="de-DE" altLang="de-DE" sz="2400" b="1">
                <a:solidFill>
                  <a:srgbClr val="FF0000"/>
                </a:solidFill>
              </a:rPr>
            </a:br>
            <a:br>
              <a:rPr lang="de-DE" altLang="de-DE" b="1">
                <a:solidFill>
                  <a:srgbClr val="FF0000"/>
                </a:solidFill>
              </a:rPr>
            </a:br>
            <a:endParaRPr lang="de-DE" altLang="de-DE" b="1">
              <a:solidFill>
                <a:srgbClr val="FF0000"/>
              </a:solidFill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429000"/>
            <a:ext cx="4286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331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1.stuttgarter-zeitung.de/media.media.998064a3-78ef-4ec9-9b8d-54a20f84fd17.normaliz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7188"/>
            <a:ext cx="48577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http://www.chip.de/ii/216179153_db71c74e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860800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://www.deutschlandfunk.de/media/thumbs/c/c96f84e04887508070ddaccf83ca5efcv1_max_755x566_b3535db83dc50e27c1bb1392364c95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4" r="59160" b="18822"/>
          <a:stretch>
            <a:fillRect/>
          </a:stretch>
        </p:blipFill>
        <p:spPr bwMode="auto">
          <a:xfrm>
            <a:off x="592138" y="3776663"/>
            <a:ext cx="28765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http://arbeits-abc.de/wp-content/uploads/2012/04/cybermobb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2387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http://www.rockland.de/uploads/tx_news/Polizei_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3" r="8263" b="17993"/>
          <a:stretch>
            <a:fillRect/>
          </a:stretch>
        </p:blipFill>
        <p:spPr bwMode="auto">
          <a:xfrm>
            <a:off x="6588125" y="4581525"/>
            <a:ext cx="23034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55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 eaLnBrk="1" hangingPunct="1"/>
            <a:r>
              <a:rPr lang="de-DE" altLang="de-DE" b="1"/>
              <a:t>Saubere Schule/Ordnung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dirty="0"/>
              <a:t>Termine beim Reinigungsdienst und beim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3600" dirty="0"/>
              <a:t>    Mensadienst beachten!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de-DE" altLang="de-DE" sz="3600" dirty="0"/>
              <a:t>Platz und Klasse sauber halten!</a:t>
            </a:r>
          </a:p>
          <a:p>
            <a:pPr eaLnBrk="1" hangingPunct="1">
              <a:defRPr/>
            </a:pPr>
            <a:r>
              <a:rPr lang="de-DE" altLang="de-DE" sz="3600" dirty="0"/>
              <a:t>Stühle nach der 6. Stunde hochstellen und Fenster schließen, Licht aus!</a:t>
            </a:r>
          </a:p>
          <a:p>
            <a:pPr eaLnBrk="1" hangingPunct="1">
              <a:buFont typeface="Arial" charset="0"/>
              <a:buNone/>
              <a:defRPr/>
            </a:pPr>
            <a:endParaRPr lang="de-DE" altLang="de-DE" sz="3600" dirty="0"/>
          </a:p>
          <a:p>
            <a:pPr eaLnBrk="1" hangingPunct="1">
              <a:defRPr/>
            </a:pPr>
            <a:endParaRPr lang="de-DE" altLang="de-DE" dirty="0"/>
          </a:p>
        </p:txBody>
      </p:sp>
      <p:pic>
        <p:nvPicPr>
          <p:cNvPr id="6148" name="Bild 2" descr="http://media.4teachers.de/images/thumbs/image_thumb.15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1837"/>
            <a:ext cx="1409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2" descr="http://www.clipartbest.com/cliparts/nTE/pjA/nTEpjAgT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1695450" cy="169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499620"/>
      </p:ext>
    </p:extLst>
  </p:cSld>
  <p:clrMapOvr>
    <a:masterClrMapping/>
  </p:clrMapOvr>
  <p:transition spd="slow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88900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5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765175"/>
            <a:ext cx="8229600" cy="5318125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6200" b="1" dirty="0"/>
              <a:t>Krankmeldung während des Tages in der Schule =&gt;  Entlassungsschein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6200" b="1" dirty="0"/>
              <a:t>Krankmeldung am Morgen =&gt; Anruf der Eltern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6200" b="1" dirty="0"/>
              <a:t>Schriftliche Entschuldigung nach Rückkehr in die Schule =&gt; Abgabe beim Klassenlehrer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6200" b="1" dirty="0"/>
              <a:t>Verpassen einer Klassenarbeit =&gt; Nachschreiben möglicherweise am 1. Tag der Rückkehr in die Schule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6200" b="1" dirty="0"/>
              <a:t>Fehlen in AGs oder im Förderunterricht =&gt; schriftliche Entschuldigung der Eltern</a:t>
            </a:r>
          </a:p>
          <a:p>
            <a:pPr>
              <a:lnSpc>
                <a:spcPct val="120000"/>
              </a:lnSpc>
              <a:defRPr/>
            </a:pPr>
            <a:r>
              <a:rPr lang="de-DE" sz="6200" b="1" dirty="0"/>
              <a:t>wiederholtes Fehlen bei Klassenarbeiten =&gt; Vorlage einer ärztlichen Bescheinigung kann verlangt werden</a:t>
            </a:r>
          </a:p>
          <a:p>
            <a:pPr>
              <a:lnSpc>
                <a:spcPct val="120000"/>
              </a:lnSpc>
              <a:defRPr/>
            </a:pPr>
            <a:r>
              <a:rPr lang="de-DE" sz="6200" b="1" dirty="0"/>
              <a:t>Fehlen von letzten Arbeiten/Nachschreibarbeiten vor den Zeugnissen =&gt; Vorlage einer ärztlichen Bescheinigung kann verlangt werden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5000" b="1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7400" b="1" u="sng" dirty="0">
                <a:solidFill>
                  <a:srgbClr val="FF0000"/>
                </a:solidFill>
              </a:rPr>
              <a:t>Eigenverantwortlichkeit</a:t>
            </a:r>
            <a:r>
              <a:rPr lang="de-DE" sz="7400" b="1" dirty="0">
                <a:solidFill>
                  <a:srgbClr val="FF0000"/>
                </a:solidFill>
              </a:rPr>
              <a:t>: Es ist nicht die Aufgabe des Lehrers hinter Entschuldigungen herzulaufen!</a:t>
            </a:r>
          </a:p>
        </p:txBody>
      </p:sp>
    </p:spTree>
    <p:extLst>
      <p:ext uri="{BB962C8B-B14F-4D97-AF65-F5344CB8AC3E}">
        <p14:creationId xmlns:p14="http://schemas.microsoft.com/office/powerpoint/2010/main" val="1819127293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1" descr="C:\Users\Anwender\Pictures\img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7" r="6693" b="26729"/>
          <a:stretch>
            <a:fillRect/>
          </a:stretch>
        </p:blipFill>
        <p:spPr bwMode="auto">
          <a:xfrm>
            <a:off x="2190750" y="452438"/>
            <a:ext cx="47625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14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Anwender\Pictures\img07082016_00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-548" r="25114" b="83019"/>
          <a:stretch/>
        </p:blipFill>
        <p:spPr bwMode="auto">
          <a:xfrm>
            <a:off x="395536" y="548680"/>
            <a:ext cx="8352928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51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775" t="28691" r="25976" b="15161"/>
          <a:stretch>
            <a:fillRect/>
          </a:stretch>
        </p:blipFill>
        <p:spPr bwMode="auto">
          <a:xfrm>
            <a:off x="1763688" y="908720"/>
            <a:ext cx="57202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95536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Ganztagsangebote am </a:t>
            </a:r>
            <a:r>
              <a:rPr lang="de-DE" sz="4000" b="1" dirty="0" err="1"/>
              <a:t>GaS</a:t>
            </a:r>
            <a:r>
              <a:rPr lang="de-DE" sz="4000" b="1" dirty="0"/>
              <a:t> 2017/2018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281201"/>
              </p:ext>
            </p:extLst>
          </p:nvPr>
        </p:nvGraphicFramePr>
        <p:xfrm>
          <a:off x="0" y="4886400"/>
          <a:ext cx="9144000" cy="19716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71600">
                <a:tc>
                  <a:txBody>
                    <a:bodyPr/>
                    <a:lstStyle/>
                    <a:p>
                      <a:pPr algn="ctr">
                        <a:buFont typeface="Symbol" pitchFamily="18" charset="2"/>
                        <a:buChar char="Þ"/>
                      </a:pPr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Calibri"/>
                        </a:rPr>
                        <a:t>Abgabe des Wahlbogens: </a:t>
                      </a:r>
                      <a:r>
                        <a:rPr lang="de-DE" sz="2000" b="1" dirty="0">
                          <a:solidFill>
                            <a:srgbClr val="000096"/>
                          </a:solidFill>
                          <a:latin typeface="Calibri"/>
                        </a:rPr>
                        <a:t>Freitag, 11. August 2017</a:t>
                      </a:r>
                      <a:r>
                        <a:rPr lang="de-DE" sz="2000" b="1" dirty="0">
                          <a:latin typeface="Calibri"/>
                        </a:rPr>
                        <a:t> (WICHTIG!)</a:t>
                      </a:r>
                    </a:p>
                    <a:p>
                      <a:pPr algn="ctr">
                        <a:buFont typeface="Symbol" pitchFamily="18" charset="2"/>
                        <a:buChar char="Þ"/>
                      </a:pPr>
                      <a:r>
                        <a:rPr lang="de-DE" sz="2000" b="1" dirty="0">
                          <a:latin typeface="Calibri"/>
                        </a:rPr>
                        <a:t>Aushang: </a:t>
                      </a:r>
                      <a:r>
                        <a:rPr lang="de-DE" sz="2000" b="1" dirty="0">
                          <a:solidFill>
                            <a:srgbClr val="000096"/>
                          </a:solidFill>
                          <a:latin typeface="+mn-lt"/>
                        </a:rPr>
                        <a:t>Montag, 14. August 2017:</a:t>
                      </a:r>
                      <a:r>
                        <a:rPr lang="de-DE" sz="2000" b="1" dirty="0">
                          <a:latin typeface="+mn-lt"/>
                        </a:rPr>
                        <a:t> Welche </a:t>
                      </a:r>
                      <a:r>
                        <a:rPr lang="de-DE" sz="2000" b="1" dirty="0">
                          <a:latin typeface="Calibri"/>
                        </a:rPr>
                        <a:t>AGs finden statt!</a:t>
                      </a:r>
                      <a:endParaRPr lang="de-DE" sz="2000" dirty="0"/>
                    </a:p>
                    <a:p>
                      <a:pPr algn="ctr"/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Calibri"/>
                        </a:rPr>
                        <a:t>=&gt; Beginn der AGs: </a:t>
                      </a:r>
                      <a:r>
                        <a:rPr lang="de-DE" sz="2000" b="1" dirty="0">
                          <a:solidFill>
                            <a:srgbClr val="000096"/>
                          </a:solidFill>
                          <a:latin typeface="Calibri"/>
                        </a:rPr>
                        <a:t>16. August 2017</a:t>
                      </a:r>
                      <a:r>
                        <a:rPr lang="de-DE" sz="2000" b="1" dirty="0">
                          <a:latin typeface="Calibri"/>
                        </a:rPr>
                        <a:t> </a:t>
                      </a:r>
                      <a:endParaRPr lang="de-DE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44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26064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/>
              <a:t>Informationen zur Anwahl:</a:t>
            </a:r>
          </a:p>
        </p:txBody>
      </p:sp>
      <p:sp>
        <p:nvSpPr>
          <p:cNvPr id="3" name="Rechteck 2"/>
          <p:cNvSpPr/>
          <p:nvPr/>
        </p:nvSpPr>
        <p:spPr>
          <a:xfrm>
            <a:off x="323528" y="1196752"/>
            <a:ext cx="3960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/>
              <a:t>So sieht euer </a:t>
            </a:r>
            <a:r>
              <a:rPr lang="de-DE" sz="4000" dirty="0" err="1"/>
              <a:t>Anwahlzettel</a:t>
            </a:r>
            <a:r>
              <a:rPr lang="de-DE" sz="4000" dirty="0"/>
              <a:t> aus:</a:t>
            </a:r>
          </a:p>
          <a:p>
            <a:endParaRPr lang="de-DE" sz="4000" dirty="0"/>
          </a:p>
          <a:p>
            <a:endParaRPr lang="de-DE" sz="4000" dirty="0"/>
          </a:p>
          <a:p>
            <a:endParaRPr lang="de-DE" sz="4000" dirty="0"/>
          </a:p>
          <a:p>
            <a:r>
              <a:rPr lang="de-DE" sz="3200" dirty="0"/>
              <a:t>Alle diese AGs könnt ihr anwählen!</a:t>
            </a:r>
          </a:p>
        </p:txBody>
      </p:sp>
      <p:sp>
        <p:nvSpPr>
          <p:cNvPr id="6" name="Rechteck 5"/>
          <p:cNvSpPr/>
          <p:nvPr/>
        </p:nvSpPr>
        <p:spPr>
          <a:xfrm>
            <a:off x="4427984" y="5373216"/>
            <a:ext cx="45365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</a:pPr>
            <a:r>
              <a:rPr lang="de-DE" sz="1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Myriad Pro"/>
              </a:rPr>
              <a:t>Zus</a:t>
            </a:r>
            <a:r>
              <a:rPr lang="de-DE" sz="1400" b="1" dirty="0">
                <a:solidFill>
                  <a:prstClr val="black"/>
                </a:solidFill>
                <a:latin typeface="Cambria"/>
                <a:ea typeface="Times New Roman" pitchFamily="18" charset="0"/>
                <a:cs typeface="Myriad Pro"/>
              </a:rPr>
              <a:t>ä</a:t>
            </a:r>
            <a:r>
              <a:rPr lang="de-DE" sz="1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Myriad Pro"/>
              </a:rPr>
              <a:t>tzliches regelm</a:t>
            </a:r>
            <a:r>
              <a:rPr lang="de-DE" sz="1400" b="1" dirty="0">
                <a:solidFill>
                  <a:prstClr val="black"/>
                </a:solidFill>
                <a:latin typeface="Cambria"/>
                <a:ea typeface="Times New Roman" pitchFamily="18" charset="0"/>
                <a:cs typeface="Myriad Pro"/>
              </a:rPr>
              <a:t>äß</a:t>
            </a:r>
            <a:r>
              <a:rPr lang="de-DE" sz="1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Myriad Pro"/>
              </a:rPr>
              <a:t>iges Nachmittagsangebot:</a:t>
            </a:r>
            <a:endParaRPr lang="de-DE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0788" algn="r"/>
              </a:tabLst>
            </a:pPr>
            <a:r>
              <a:rPr lang="de-DE" sz="1100" b="1" i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Mangal" pitchFamily="18" charset="0"/>
              </a:rPr>
              <a:t>Energie- und Technikmanagement</a:t>
            </a:r>
            <a:r>
              <a:rPr lang="de-DE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Mangal" pitchFamily="18" charset="0"/>
              </a:rPr>
              <a:t>, Klassen 5-12, Herr Spaltenstein  Blocktermine nach Vereinbarung</a:t>
            </a:r>
            <a:endParaRPr lang="de-DE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0788" algn="r"/>
              </a:tabLst>
            </a:pPr>
            <a:r>
              <a:rPr lang="de-DE" sz="1100" b="1" i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de-DE" sz="1100" b="1" i="1" dirty="0">
                <a:solidFill>
                  <a:prstClr val="black"/>
                </a:solidFill>
                <a:latin typeface="Cambria"/>
                <a:ea typeface="Times New Roman" pitchFamily="18" charset="0"/>
                <a:cs typeface="Times New Roman" pitchFamily="18" charset="0"/>
              </a:rPr>
              <a:t>ö</a:t>
            </a:r>
            <a:r>
              <a:rPr lang="de-DE" sz="1100" b="1" i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rderkurse</a:t>
            </a:r>
            <a:r>
              <a:rPr lang="de-DE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Klassen 5 bis 7, Herr Altm</a:t>
            </a:r>
            <a:r>
              <a:rPr lang="de-DE" sz="1100" dirty="0">
                <a:solidFill>
                  <a:prstClr val="black"/>
                </a:solidFill>
                <a:latin typeface="Cambria"/>
                <a:ea typeface="Times New Roman" pitchFamily="18" charset="0"/>
                <a:cs typeface="Times New Roman" pitchFamily="18" charset="0"/>
              </a:rPr>
              <a:t>ü</a:t>
            </a:r>
            <a:r>
              <a:rPr lang="de-DE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ller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0788" algn="r"/>
              </a:tabLst>
            </a:pPr>
            <a:r>
              <a:rPr lang="de-DE" sz="1100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Patenprojekt</a:t>
            </a:r>
            <a:r>
              <a:rPr lang="de-DE" sz="11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de-DE" sz="1100" dirty="0" err="1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Fulya</a:t>
            </a:r>
            <a:r>
              <a:rPr lang="de-DE" sz="11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Kizilaslan</a:t>
            </a: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9925" t="12600" r="30176" b="14321"/>
          <a:stretch>
            <a:fillRect/>
          </a:stretch>
        </p:blipFill>
        <p:spPr bwMode="auto">
          <a:xfrm>
            <a:off x="4572000" y="980728"/>
            <a:ext cx="3888432" cy="445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345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5220083-2781-4E1D-AD1F-5E9AF5CA5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852980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5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4824536" cy="1143000"/>
          </a:xfrm>
        </p:spPr>
        <p:txBody>
          <a:bodyPr/>
          <a:lstStyle/>
          <a:p>
            <a:r>
              <a:rPr lang="de-DE" u="sng" dirty="0"/>
              <a:t>Infos zu einigen AGs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8206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de-DE" sz="5400" b="1" dirty="0"/>
              <a:t>Musik</a:t>
            </a:r>
            <a:endParaRPr lang="de-DE" sz="4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227687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Bands</a:t>
            </a:r>
            <a:endParaRPr lang="de-DE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13785" y="5820053"/>
            <a:ext cx="3196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Oberstufenchor</a:t>
            </a:r>
            <a:endParaRPr lang="de-DE" sz="3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99592" y="4005064"/>
            <a:ext cx="205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Orchester</a:t>
            </a:r>
            <a:endParaRPr lang="de-DE" b="1" dirty="0"/>
          </a:p>
        </p:txBody>
      </p:sp>
      <p:pic>
        <p:nvPicPr>
          <p:cNvPr id="1026" name="Picture 2" descr="http://www.silberkamp.de/Newsbilder/2015-01-28-Wei_2015_01_28%20Orch_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132856"/>
            <a:ext cx="5089460" cy="2952328"/>
          </a:xfrm>
          <a:prstGeom prst="rect">
            <a:avLst/>
          </a:prstGeom>
          <a:noFill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3A578D6-57C9-4193-B1D8-234E6B686F64}"/>
              </a:ext>
            </a:extLst>
          </p:cNvPr>
          <p:cNvSpPr txBox="1"/>
          <p:nvPr/>
        </p:nvSpPr>
        <p:spPr>
          <a:xfrm>
            <a:off x="5652120" y="5517232"/>
            <a:ext cx="166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Theater</a:t>
            </a:r>
          </a:p>
        </p:txBody>
      </p:sp>
    </p:spTree>
    <p:extLst>
      <p:ext uri="{BB962C8B-B14F-4D97-AF65-F5344CB8AC3E}">
        <p14:creationId xmlns:p14="http://schemas.microsoft.com/office/powerpoint/2010/main" val="62943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052" y="260648"/>
            <a:ext cx="8229600" cy="820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4400" b="1" u="sng" dirty="0"/>
              <a:t>Wissenschaft und Technik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43305" y="3706601"/>
            <a:ext cx="1830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Fossilien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588224" y="1388158"/>
            <a:ext cx="1950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Elektronik-AG</a:t>
            </a:r>
          </a:p>
        </p:txBody>
      </p:sp>
      <p:pic>
        <p:nvPicPr>
          <p:cNvPr id="19458" name="Picture 2" descr="http://www.osnabrueck.de/images_design/Grafiken_Inhalt_Piesberg/Piesberg_Fossilien-Foto-c-Piesberger-Gesellschaftshaus_595_rdax_405x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37" y="4537255"/>
            <a:ext cx="2201441" cy="1473064"/>
          </a:xfrm>
          <a:prstGeom prst="rect">
            <a:avLst/>
          </a:prstGeom>
          <a:noFill/>
        </p:spPr>
      </p:pic>
      <p:pic>
        <p:nvPicPr>
          <p:cNvPr id="19460" name="Picture 4" descr="http://static.wn.de/var/storage/images/wn/startseite/muensterland/kreis-steinfurt/steinfurt/2012/07/elektrotechnik-sucht-frauen-fachhochschule-steinfurt-will-mehr-studentinnen-fuer-bisherige-maennerdomaene-begeistern/30685709-2-ger-DE/Elektrotechnik-sucht-Frauen-Fachhochschule-Steinfurt-will-mehr-Studentinnen-fuer-bisherige-Maennerdomaene-begeistern1_image_630_420f_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88840"/>
            <a:ext cx="2616374" cy="1740097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611560" y="1375901"/>
            <a:ext cx="2113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Fährten lesen</a:t>
            </a:r>
          </a:p>
        </p:txBody>
      </p:sp>
      <p:pic>
        <p:nvPicPr>
          <p:cNvPr id="7" name="Picture 2" descr="Bildergebnis für fährten und spure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4" y="1988840"/>
            <a:ext cx="1693626" cy="151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ECDL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t="24393" r="5489" b="15467"/>
          <a:stretch/>
        </p:blipFill>
        <p:spPr bwMode="auto">
          <a:xfrm>
            <a:off x="5249940" y="5205163"/>
            <a:ext cx="3320144" cy="103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ildergebnis für Chemi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35" y="2204864"/>
            <a:ext cx="3061887" cy="166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491220" y="4073458"/>
            <a:ext cx="1808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Chemische </a:t>
            </a:r>
          </a:p>
          <a:p>
            <a:r>
              <a:rPr lang="de-DE" sz="2400" b="1" dirty="0"/>
              <a:t>Experimente</a:t>
            </a:r>
          </a:p>
          <a:p>
            <a:r>
              <a:rPr lang="de-DE" sz="2400" b="1" dirty="0"/>
              <a:t>im Video</a:t>
            </a:r>
          </a:p>
        </p:txBody>
      </p:sp>
    </p:spTree>
    <p:extLst>
      <p:ext uri="{BB962C8B-B14F-4D97-AF65-F5344CB8AC3E}">
        <p14:creationId xmlns:p14="http://schemas.microsoft.com/office/powerpoint/2010/main" val="232848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85177"/>
            <a:ext cx="4710208" cy="820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4400" b="1" u="sng" dirty="0"/>
              <a:t>Sport und Soziales</a:t>
            </a:r>
          </a:p>
        </p:txBody>
      </p:sp>
      <p:pic>
        <p:nvPicPr>
          <p:cNvPr id="18434" name="Picture 2" descr="http://image8.spreadshirt.net/image-server/v1/compositions/108042588/views/1,width=235,height=235,appearanceId=1/I-love/heart-Feldhockey-T-Shi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45" y="1196751"/>
            <a:ext cx="1584176" cy="1584177"/>
          </a:xfrm>
          <a:prstGeom prst="rect">
            <a:avLst/>
          </a:prstGeom>
          <a:noFill/>
        </p:spPr>
      </p:pic>
      <p:pic>
        <p:nvPicPr>
          <p:cNvPr id="18440" name="Picture 8" descr="http://www.sportparkwest.de/fotos/Klett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91" y="3634614"/>
            <a:ext cx="2695575" cy="2019301"/>
          </a:xfrm>
          <a:prstGeom prst="rect">
            <a:avLst/>
          </a:prstGeom>
          <a:noFill/>
        </p:spPr>
      </p:pic>
      <p:pic>
        <p:nvPicPr>
          <p:cNvPr id="4098" name="Picture 2" descr="http://rw-daxberg.de/jcms/images/Bilder/j-fussb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9760" y="1077162"/>
            <a:ext cx="1655837" cy="1823354"/>
          </a:xfrm>
          <a:prstGeom prst="rect">
            <a:avLst/>
          </a:prstGeom>
          <a:noFill/>
        </p:spPr>
      </p:pic>
      <p:pic>
        <p:nvPicPr>
          <p:cNvPr id="2050" name="Picture 2" descr="Bildergebnis für tennis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58" y="4005064"/>
            <a:ext cx="3174440" cy="25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Ähnliches Fot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13" y="1653260"/>
            <a:ext cx="2006576" cy="14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Schulsanität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83" y="3599302"/>
            <a:ext cx="14287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ür leichtathletik disziplinen symbol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2905"/>
            <a:ext cx="2653361" cy="20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7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27684" y="188640"/>
            <a:ext cx="5616624" cy="820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4400" b="1" u="sng" dirty="0"/>
              <a:t>Kultur und Sprache</a:t>
            </a:r>
          </a:p>
        </p:txBody>
      </p:sp>
      <p:pic>
        <p:nvPicPr>
          <p:cNvPr id="15" name="Grafik 14" descr="\\fs01.silberkamp.de\profile\lueddecke\Eigene Dateien\Schulbibliothek\Bilder\Buch les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6058" y="4581128"/>
            <a:ext cx="1047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 rot="2129186">
            <a:off x="6763455" y="3696763"/>
            <a:ext cx="2311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Bücherei-AG</a:t>
            </a:r>
          </a:p>
        </p:txBody>
      </p:sp>
      <p:pic>
        <p:nvPicPr>
          <p:cNvPr id="4" name="Picture 2" descr="http://www.online-english-lessons.net/images/P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7426"/>
            <a:ext cx="1847106" cy="1959052"/>
          </a:xfrm>
          <a:prstGeom prst="rect">
            <a:avLst/>
          </a:prstGeom>
          <a:noFill/>
        </p:spPr>
      </p:pic>
      <p:pic>
        <p:nvPicPr>
          <p:cNvPr id="2050" name="Picture 2" descr="Bildergebnis für Latei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9180"/>
            <a:ext cx="2460823" cy="197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ür Fil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01" y="1227261"/>
            <a:ext cx="2847343" cy="184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Bildergebnis für Basteln mit Papie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12" y="1844824"/>
            <a:ext cx="1797631" cy="185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dergebnis für Del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2" y="836712"/>
            <a:ext cx="1663407" cy="16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Silberkaemper_Logo_4c Kopie"/>
          <p:cNvPicPr/>
          <p:nvPr/>
        </p:nvPicPr>
        <p:blipFill>
          <a:blip r:embed="rId12" cstate="print"/>
          <a:srcRect t="5046" b="25089"/>
          <a:stretch>
            <a:fillRect/>
          </a:stretch>
        </p:blipFill>
        <p:spPr bwMode="auto">
          <a:xfrm>
            <a:off x="3206417" y="5123310"/>
            <a:ext cx="2781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C267BA5-90D8-45FE-A61C-630720D674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7985" y="4047524"/>
            <a:ext cx="1332632" cy="11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5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sz="5300" b="1" dirty="0"/>
            </a:br>
            <a:r>
              <a:rPr lang="de-DE" sz="5300" b="1" dirty="0"/>
              <a:t>Austauschfahrten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2" descr="http://image.shutterstock.com/z/stock-vector-england-background-10859287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6"/>
          <a:stretch/>
        </p:blipFill>
        <p:spPr bwMode="auto">
          <a:xfrm>
            <a:off x="457200" y="4835804"/>
            <a:ext cx="2930415" cy="1632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BD892BE-21CC-49AE-B6B6-845A9DB0DBCA}"/>
              </a:ext>
            </a:extLst>
          </p:cNvPr>
          <p:cNvSpPr txBox="1"/>
          <p:nvPr/>
        </p:nvSpPr>
        <p:spPr>
          <a:xfrm>
            <a:off x="971600" y="2513801"/>
            <a:ext cx="264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Frankreich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92F0D60-D0E6-46BF-B346-448BE1588C36}"/>
              </a:ext>
            </a:extLst>
          </p:cNvPr>
          <p:cNvSpPr txBox="1"/>
          <p:nvPr/>
        </p:nvSpPr>
        <p:spPr>
          <a:xfrm>
            <a:off x="6579928" y="3922947"/>
            <a:ext cx="1845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Spanien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D87062-6DFE-496D-9069-CEEDE6B09040}"/>
              </a:ext>
            </a:extLst>
          </p:cNvPr>
          <p:cNvSpPr txBox="1"/>
          <p:nvPr/>
        </p:nvSpPr>
        <p:spPr>
          <a:xfrm>
            <a:off x="7697375" y="1880061"/>
            <a:ext cx="1041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USA</a:t>
            </a:r>
          </a:p>
        </p:txBody>
      </p:sp>
      <p:pic>
        <p:nvPicPr>
          <p:cNvPr id="8" name="Picture 4" descr="Bildergebnis für frankreichaustausch">
            <a:hlinkClick r:id="rId3"/>
            <a:extLst>
              <a:ext uri="{FF2B5EF4-FFF2-40B4-BE49-F238E27FC236}">
                <a16:creationId xmlns:a16="http://schemas.microsoft.com/office/drawing/2014/main" id="{55990063-0B11-405E-8845-A4BDB8C3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2" y="498475"/>
            <a:ext cx="1990725" cy="18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160E5FA-4D07-4A13-9775-4BBE181B3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30" y="4725144"/>
            <a:ext cx="2619375" cy="17430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32EF51C-DCDA-429B-850C-99CB2FE3E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097" y="1521765"/>
            <a:ext cx="2606008" cy="202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5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Bildschirmpräsentation (4:3)</PresentationFormat>
  <Paragraphs>51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Mangal</vt:lpstr>
      <vt:lpstr>Myriad Pro</vt:lpstr>
      <vt:lpstr>Symbol</vt:lpstr>
      <vt:lpstr>Times New Roman</vt:lpstr>
      <vt:lpstr>Larissa-Design</vt:lpstr>
      <vt:lpstr>Jahrgangsversammlung Klasse 9</vt:lpstr>
      <vt:lpstr>PowerPoint-Präsentation</vt:lpstr>
      <vt:lpstr>PowerPoint-Präsentation</vt:lpstr>
      <vt:lpstr>PowerPoint-Präsentation</vt:lpstr>
      <vt:lpstr>Infos zu einigen AGs</vt:lpstr>
      <vt:lpstr>PowerPoint-Präsentation</vt:lpstr>
      <vt:lpstr>PowerPoint-Präsentation</vt:lpstr>
      <vt:lpstr>PowerPoint-Präsentation</vt:lpstr>
      <vt:lpstr> Austauschfahrten </vt:lpstr>
      <vt:lpstr>Wir dulden keine Ausgrenzung, keine Gewalt – sei es mit Worten oder „Fäusten“ , keine Verbreitung falscher oder gemeiner Behauptungen – wo auch immer! Bei uns wird jeder respektiert, der sich in unserer Gemeinschaft ordentlich benimmt und andere Meinungen akzeptiert. Wer damit ein Problem hat, kann nicht Mitglied unserer Gemeinschaft sein!  </vt:lpstr>
      <vt:lpstr>PowerPoint-Präsentation</vt:lpstr>
      <vt:lpstr>Saubere Schule/Ordnung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Simon</dc:creator>
  <cp:lastModifiedBy>Simon Speer</cp:lastModifiedBy>
  <cp:revision>22</cp:revision>
  <dcterms:created xsi:type="dcterms:W3CDTF">2016-08-05T20:47:37Z</dcterms:created>
  <dcterms:modified xsi:type="dcterms:W3CDTF">2017-08-06T22:00:53Z</dcterms:modified>
</cp:coreProperties>
</file>